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F76DF1-9969-4F42-AB82-20F0D15E66F4}">
  <a:tblStyle styleId="{54F76DF1-9969-4F42-AB82-20F0D15E66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9a67c815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9a67c815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1eea2dd5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1eea2dd5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Afgeronde hoeken - Eucledian distance van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1eea2dd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1eea2dd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1eea2dd5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1eea2dd5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1eea2dd5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1eea2dd5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1eea2dd5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1eea2dd5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1201ffb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a1201ff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Distplot geen structuur, left skewed normaal verdeling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ab2d1c4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ab2d1c4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Line diagram van de hooogste score, vrijstand gelijker verdelen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a1201ff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a1201ff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40 huizen greedy line diagram, hoge prioriteit aan de Maisons, is elke keer hetzelfde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1eea2dd5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1eea2dd5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9f956cc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9f956cc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Random beter dan best random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1eea2dd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1eea2dd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9f956cc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9f956cc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a1201ffb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a1201ffb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Komt omdat het de meeste huizen zijn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1eea2dd5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1eea2dd5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Beste oplossing waar alles is gerund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1eea2dd5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1eea2dd5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a1201ff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a1201ff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1eea2dd5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1eea2dd5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ab2d1c44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ab2d1c4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1eea2dd5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1eea2dd5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1eea2dd5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1eea2dd5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1eea2dd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1eea2dd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3a2911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93a2911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 gemeente vind het erg belangrijk dat de huizen vrijstaand zijn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9f9a324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9f9a324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eea2dd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eea2dd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1ee6ef0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1ee6ef0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1ee6ef06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1ee6ef06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1eea2dd5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1eea2dd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30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Amstelhaege</a:t>
            </a:r>
            <a:endParaRPr b="1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25"/>
            <a:ext cx="8222100" cy="14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Beckstraat Boys</a:t>
            </a:r>
            <a:br>
              <a:rPr b="1" lang="nl"/>
            </a:br>
            <a:r>
              <a:rPr lang="nl"/>
              <a:t>Jop, Robin &amp; Vincent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Programmeertheorie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Vrijdag </a:t>
            </a:r>
            <a:r>
              <a:rPr lang="nl"/>
              <a:t>26 juni 2020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125" y="629463"/>
            <a:ext cx="3423675" cy="331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Aanpak</a:t>
            </a:r>
            <a:endParaRPr sz="3000"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226075" y="1465800"/>
            <a:ext cx="28749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Hoekpunten in de vorm van (x,y)-coördinaten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/>
              <a:t>Classes</a:t>
            </a:r>
            <a:br>
              <a:rPr lang="nl"/>
            </a:br>
            <a:r>
              <a:rPr lang="nl"/>
              <a:t>Borders, Water &amp; House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/>
              <a:t>Helpers</a:t>
            </a:r>
            <a:br>
              <a:rPr lang="nl"/>
            </a:br>
            <a:r>
              <a:rPr lang="nl"/>
              <a:t>Controleren op overlap tussen objecten, Polygon om de score te berekenen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nl"/>
              <a:t>Algoritmen</a:t>
            </a:r>
            <a:br>
              <a:rPr lang="nl"/>
            </a:br>
            <a:r>
              <a:rPr lang="nl"/>
              <a:t>Random, Greedy &amp; Hill Climber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425" y="550500"/>
            <a:ext cx="3885375" cy="1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800" y="2864154"/>
            <a:ext cx="2657450" cy="149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064" y="2649525"/>
            <a:ext cx="2657460" cy="20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Random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Plaatst eerst water objecten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Plaatst vervolgens op willekeurige wijze huis objecten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Controleert of er wordt voldaan aan de restricties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Over alle iteraties wordt de wijk met de beste score opgeslagen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Greedy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Plaatst eerst water objecten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Plaatst vervolgens maisons, daarna bungalows en tot slot eengezinswoningen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/>
              <a:t>Bekijkt per huis welke locatie op dat moment de hoogste score oplevert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Controleert of er wordt voldaan aan de vereisten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Hill Climber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Begint met een complete wijk (Random / Best Random / Greedy)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Voor x iteraties: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	Kies een willekeurig huis uit de wijk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	Plaats dit huis op een willekeurige (beschikbare) plek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	Ga alleen verder met deze wijk indien de score is verbeterd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Resultaten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00300"/>
            <a:ext cx="2955350" cy="24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Random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00" y="1619425"/>
            <a:ext cx="3240000" cy="24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851" y="2537051"/>
            <a:ext cx="3240000" cy="24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00300"/>
            <a:ext cx="2955350" cy="24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Hill Climber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550" y="1600725"/>
            <a:ext cx="3240000" cy="242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450" y="2514048"/>
            <a:ext cx="3240000" cy="242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00300"/>
            <a:ext cx="2955350" cy="24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Greedy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550" y="1608100"/>
            <a:ext cx="3240000" cy="242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700" y="2509400"/>
            <a:ext cx="3240000" cy="2430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20 huizen</a:t>
            </a:r>
            <a:endParaRPr/>
          </a:p>
        </p:txBody>
      </p:sp>
      <p:graphicFrame>
        <p:nvGraphicFramePr>
          <p:cNvPr id="197" name="Google Shape;197;p30"/>
          <p:cNvGraphicFramePr/>
          <p:nvPr/>
        </p:nvGraphicFramePr>
        <p:xfrm>
          <a:off x="385088" y="139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{54F76DF1-9969-4F42-AB82-20F0D15E66F4}</a:tableStyleId>
              </a:tblPr>
              <a:tblGrid>
                <a:gridCol w="3586400"/>
                <a:gridCol w="1595800"/>
                <a:gridCol w="1595800"/>
                <a:gridCol w="1595800"/>
              </a:tblGrid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Wijk 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Wijk 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Wijk 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Random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3"/>
                          </a:solidFill>
                        </a:rPr>
                        <a:t>12.552.270,-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3"/>
                          </a:solidFill>
                        </a:rPr>
                        <a:t>12.637.770,-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3"/>
                          </a:solidFill>
                        </a:rPr>
                        <a:t>13.153.320,-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Greedy (1 iteratie)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17.580.150,-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17.110.920,-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19.035.600,-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HC </a:t>
                      </a:r>
                      <a:r>
                        <a:rPr b="1" lang="nl">
                          <a:solidFill>
                            <a:schemeClr val="dk2"/>
                          </a:solidFill>
                        </a:rPr>
                        <a:t>Random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15.603.660,-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16.035.510,-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13.235.730,-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HC Best Random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16.530.030,-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16.308.390,-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>
                          <a:solidFill>
                            <a:schemeClr val="dk2"/>
                          </a:solidFill>
                        </a:rPr>
                        <a:t>16.163.850,-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HC </a:t>
                      </a:r>
                      <a:r>
                        <a:rPr b="1" lang="nl">
                          <a:solidFill>
                            <a:schemeClr val="dk2"/>
                          </a:solidFill>
                        </a:rPr>
                        <a:t>Greedy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17.654.130,-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17.143.980,-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19.044.150,-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4</a:t>
            </a:r>
            <a:r>
              <a:rPr lang="nl"/>
              <a:t>0 huizen</a:t>
            </a:r>
            <a:endParaRPr/>
          </a:p>
        </p:txBody>
      </p:sp>
      <p:graphicFrame>
        <p:nvGraphicFramePr>
          <p:cNvPr id="203" name="Google Shape;203;p31"/>
          <p:cNvGraphicFramePr/>
          <p:nvPr/>
        </p:nvGraphicFramePr>
        <p:xfrm>
          <a:off x="385088" y="139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{54F76DF1-9969-4F42-AB82-20F0D15E66F4}</a:tableStyleId>
              </a:tblPr>
              <a:tblGrid>
                <a:gridCol w="3586400"/>
                <a:gridCol w="1595800"/>
                <a:gridCol w="1595800"/>
                <a:gridCol w="1595800"/>
              </a:tblGrid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Wijk 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Wijk 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Wijk 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Random (1000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3"/>
                          </a:solidFill>
                        </a:rPr>
                        <a:t>19.806.120,-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3"/>
                          </a:solidFill>
                        </a:rPr>
                        <a:t>19.736.580,-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3"/>
                          </a:solidFill>
                        </a:rPr>
                        <a:t>19.891.080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Greedy (1 iteratie)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25.215.810,-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24.888.090,-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25.846.530,-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HC </a:t>
                      </a:r>
                      <a:r>
                        <a:rPr b="1" lang="nl">
                          <a:solidFill>
                            <a:schemeClr val="dk2"/>
                          </a:solidFill>
                        </a:rPr>
                        <a:t>Random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24.842.040,-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24.476.790,-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25.585.800,-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HC Best Random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23.809.140,-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23.664.930,-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24.360.930,-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HC Greedy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25.223.220,-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24.888.090,-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25.846.530,-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Inhoud</a:t>
            </a:r>
            <a:endParaRPr/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Introductie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Methode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Resultaten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Discussie</a:t>
            </a:r>
            <a:endParaRPr sz="2400"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6</a:t>
            </a:r>
            <a:r>
              <a:rPr lang="nl"/>
              <a:t>0 huizen</a:t>
            </a:r>
            <a:endParaRPr/>
          </a:p>
        </p:txBody>
      </p:sp>
      <p:graphicFrame>
        <p:nvGraphicFramePr>
          <p:cNvPr id="209" name="Google Shape;209;p32"/>
          <p:cNvGraphicFramePr/>
          <p:nvPr/>
        </p:nvGraphicFramePr>
        <p:xfrm>
          <a:off x="385088" y="139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{54F76DF1-9969-4F42-AB82-20F0D15E66F4}</a:tableStyleId>
              </a:tblPr>
              <a:tblGrid>
                <a:gridCol w="3586400"/>
                <a:gridCol w="1595800"/>
                <a:gridCol w="1595800"/>
                <a:gridCol w="1595800"/>
              </a:tblGrid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Wijk 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Wijk 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Wijk 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Random (1000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3"/>
                          </a:solidFill>
                        </a:rPr>
                        <a:t>27.728.730,-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3"/>
                          </a:solidFill>
                        </a:rPr>
                        <a:t>27.550.860,-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3"/>
                          </a:solidFill>
                        </a:rPr>
                        <a:t>27.648.570,-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Greedy (1 iteratie)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HC </a:t>
                      </a:r>
                      <a:r>
                        <a:rPr b="1" lang="nl">
                          <a:solidFill>
                            <a:schemeClr val="dk2"/>
                          </a:solidFill>
                        </a:rPr>
                        <a:t>Random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27.729.780,-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27.718.680,-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31.801.620,-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HC Best Random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30.592.080,-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31.441.410,-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accent2"/>
                          </a:solidFill>
                        </a:rPr>
                        <a:t>32.405.160,-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8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>
                          <a:solidFill>
                            <a:schemeClr val="dk2"/>
                          </a:solidFill>
                        </a:rPr>
                        <a:t>HC Greedy (10.000 iteraties)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-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Beste oplossing* </a:t>
            </a:r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6354600" y="1408625"/>
            <a:ext cx="278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*Beste oplossing die wij hebben gevonden</a:t>
            </a:r>
            <a:endParaRPr i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88" y="1930513"/>
            <a:ext cx="3697200" cy="27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113" y="1930525"/>
            <a:ext cx="3697200" cy="27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Oplossingen voor 20 en 40 huizen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00" y="1890238"/>
            <a:ext cx="3828301" cy="287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275" y="1890251"/>
            <a:ext cx="3828299" cy="2871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Discussie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Vergelijking</a:t>
            </a:r>
            <a:endParaRPr sz="3000"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872" y="576075"/>
            <a:ext cx="4903675" cy="399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5140950" y="1051500"/>
            <a:ext cx="2131500" cy="414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Greedy (+ Hill Climber)</a:t>
            </a:r>
            <a:endParaRPr b="1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3625175" y="1950300"/>
            <a:ext cx="2131500" cy="414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2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Hill Climber (Best) Random</a:t>
            </a:r>
            <a:endParaRPr b="1" sz="12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7063500" y="2364600"/>
            <a:ext cx="1284600" cy="414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Random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/>
              <a:t>Greedy en/of Hill Climber met Greedy input altijd de beste score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400"/>
              <a:t>De andere Hill Climbers vaak redelijk in het midden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 sz="1400"/>
              <a:t>Random vaak de laagste scores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Conclusie</a:t>
            </a:r>
            <a:endParaRPr sz="3000"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71900" y="1919075"/>
            <a:ext cx="82221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Van de toegepaste methoden presteert Greedy het best, tenzij het Hill Climber algoritme nog een verbetering kan vinden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25" y="2753025"/>
            <a:ext cx="2732875" cy="204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376" y="2753050"/>
            <a:ext cx="2732875" cy="204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561" y="2753050"/>
            <a:ext cx="2732875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Oppervlaktewater</a:t>
            </a:r>
            <a:endParaRPr sz="3000"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471900" y="1919075"/>
            <a:ext cx="8222100" cy="1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 plaatsing van het oppervlaktewater zorgt voor een klein verschil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Wijk 3 heeft vaak een betere score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024" y="3020401"/>
            <a:ext cx="2532475" cy="18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100" y="3019475"/>
            <a:ext cx="2532475" cy="190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950" y="3020400"/>
            <a:ext cx="2532475" cy="1898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700"/>
              <a:t>Toekomstig werk</a:t>
            </a:r>
            <a:endParaRPr sz="2700"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226075" y="1465800"/>
            <a:ext cx="29415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400"/>
              <a:t>Theoretische grenzen</a:t>
            </a:r>
            <a:endParaRPr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nl"/>
              <a:t>Upper bounds verlagen bij toestandsruimte en doelfunctie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 sz="1400"/>
              <a:t>Nieuwe algoritmen</a:t>
            </a:r>
            <a:endParaRPr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nl"/>
              <a:t>Hill Climber “Greedy style”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nl"/>
              <a:t>Simulated Annealing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 sz="1400"/>
              <a:t>Advanced</a:t>
            </a:r>
            <a:endParaRPr sz="14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nl"/>
              <a:t>Z</a:t>
            </a:r>
            <a:r>
              <a:rPr lang="nl"/>
              <a:t>elf het oppervlaktewater indelen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nl"/>
              <a:t>Huizen draaien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500" y="809225"/>
            <a:ext cx="2702675" cy="1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75" y="829399"/>
            <a:ext cx="2417075" cy="157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4675" y="2490325"/>
            <a:ext cx="3133449" cy="1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699" y="2585688"/>
            <a:ext cx="1763239" cy="220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Bedankt voor jullie aandacht!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Zijn er vragen of opmerkingen?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Introductie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Amstelhaege</a:t>
            </a:r>
            <a:endParaRPr sz="3000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226075" y="1465800"/>
            <a:ext cx="27417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Er komt een nieuwe woonwijk in de Duivendrechtse polder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Het gebied is 180 x 160 meter groot, waarvan 20% bedekt met water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Er zijn drie varianten voor de ligging van het oppervlaktewater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De gemeente overweegt om in totaal 20, 40 of 60 huizen te plaatsen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313" y="357800"/>
            <a:ext cx="3935864" cy="22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809100" y="2840400"/>
            <a:ext cx="5010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nl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Wijk 1			Wijk 2			Wijk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6225" y="3254700"/>
            <a:ext cx="1722101" cy="129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200" y="3254700"/>
            <a:ext cx="1722099" cy="12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0175" y="3254700"/>
            <a:ext cx="1722099" cy="129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/>
              <a:t>Huizen</a:t>
            </a:r>
            <a:endParaRPr sz="3000"/>
          </a:p>
        </p:txBody>
      </p:sp>
      <p:graphicFrame>
        <p:nvGraphicFramePr>
          <p:cNvPr id="98" name="Google Shape;98;p17"/>
          <p:cNvGraphicFramePr/>
          <p:nvPr/>
        </p:nvGraphicFramePr>
        <p:xfrm>
          <a:off x="3517250" y="194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{54F76DF1-9969-4F42-AB82-20F0D15E66F4}</a:tableStyleId>
              </a:tblPr>
              <a:tblGrid>
                <a:gridCol w="1505275"/>
                <a:gridCol w="1297250"/>
                <a:gridCol w="1307925"/>
                <a:gridCol w="13079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Eengezinswoning</a:t>
                      </a:r>
                      <a:endParaRPr b="1"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Bungalow</a:t>
                      </a:r>
                      <a:endParaRPr b="1"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Maison</a:t>
                      </a:r>
                      <a:endParaRPr b="1"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Aantal huizen</a:t>
                      </a:r>
                      <a:endParaRPr b="1"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60%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25%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15%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Dimensies (b x d)</a:t>
                      </a:r>
                      <a:endParaRPr b="1"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 x 8 meter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 x 7 meter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 x 10 meter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Standaardwaarde</a:t>
                      </a:r>
                      <a:endParaRPr b="1"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€285.000,-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€399.000,-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€610.000,-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Minimale </a:t>
                      </a: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vrijstand</a:t>
                      </a:r>
                      <a:endParaRPr b="1"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 meter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 meter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 meter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Prijsverbetering (%)</a:t>
                      </a:r>
                      <a:endParaRPr b="1"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3% p/m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4% p/m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6% p/m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Prijsverbetering (€)</a:t>
                      </a:r>
                      <a:endParaRPr b="1"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€8550,- p/m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€15.960,- p/m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€36.600,- p/m</a:t>
                      </a:r>
                      <a:endParaRPr sz="11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226075" y="1465800"/>
            <a:ext cx="27045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Vrijstand is de kleinste afstand van een muur van een huis tot een muur van een ander huis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Iedere extra meter vrijstand levert een vast prijsverbetering 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875" y="357800"/>
            <a:ext cx="1812761" cy="12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586" y="469600"/>
            <a:ext cx="1573326" cy="10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938" y="357800"/>
            <a:ext cx="1765027" cy="12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6813" y="469588"/>
            <a:ext cx="1549280" cy="10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7950" y="357800"/>
            <a:ext cx="1662100" cy="12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0075" y="469600"/>
            <a:ext cx="1398509" cy="10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Restricties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71900" y="1919075"/>
            <a:ext cx="4257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/>
              <a:t>Een huis mag op geen enkele manier binnen de minimale vrijstand van een ander huis liggen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400"/>
              <a:t>De minimale vrijstand van een huis moet binnen de grenzen van het gebied vallen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 sz="1400"/>
              <a:t>Een huis mag niet op oppervlaktewater geplaatst worden, vrijstand mag er wel op vallen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50" y="1919075"/>
            <a:ext cx="3833246" cy="2547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Toestandsruimte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71900" y="1888025"/>
            <a:ext cx="4286700" cy="29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/>
              <a:t>Op hoeveel manieren kun je </a:t>
            </a:r>
            <a:r>
              <a:rPr b="1" i="1" lang="nl" sz="1400"/>
              <a:t>k </a:t>
            </a:r>
            <a:r>
              <a:rPr lang="nl" sz="1400"/>
              <a:t>huizen </a:t>
            </a:r>
            <a:r>
              <a:rPr lang="nl" sz="1400"/>
              <a:t>plaatsen?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400"/>
              <a:t>Het gebied bestaat voor 20% uit oppervlaktewater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400"/>
              <a:t>Beschikbaarheid = (180 * 160) * 0.8 = 23.040 m2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 sz="1400"/>
              <a:t>23040! / ( k! * ( 23040 - k )! )</a:t>
            </a:r>
            <a:r>
              <a:rPr b="1" lang="nl" sz="1400"/>
              <a:t> = 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 sz="1400"/>
              <a:t>Bevat ook toestanden met overlap tussen huizen, huizen die deels op water zijn geplaatst en huizen die te dicht bij de grens liggen</a:t>
            </a:r>
            <a:endParaRPr sz="1400"/>
          </a:p>
        </p:txBody>
      </p:sp>
      <p:graphicFrame>
        <p:nvGraphicFramePr>
          <p:cNvPr id="119" name="Google Shape;119;p19"/>
          <p:cNvGraphicFramePr/>
          <p:nvPr/>
        </p:nvGraphicFramePr>
        <p:xfrm>
          <a:off x="5201900" y="341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{54F76DF1-9969-4F42-AB82-20F0D15E66F4}</a:tableStyleId>
              </a:tblPr>
              <a:tblGrid>
                <a:gridCol w="767300"/>
                <a:gridCol w="2339975"/>
              </a:tblGrid>
              <a:tr h="3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</a:rPr>
                        <a:t>k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</a:rPr>
                        <a:t>Upper bound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</a:rPr>
                        <a:t>20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</a:rPr>
                        <a:t>7.2434 * 10^68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</a:rPr>
                        <a:t>40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</a:rPr>
                        <a:t>3.7406 * 10^126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</a:rPr>
                        <a:t>60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</a:rPr>
                        <a:t>6.2428 * 10^179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113" y="1886038"/>
            <a:ext cx="2742848" cy="13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476" y="3215625"/>
            <a:ext cx="780075" cy="4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Doelfunctie</a:t>
            </a:r>
            <a:endParaRPr/>
          </a:p>
        </p:txBody>
      </p:sp>
      <p:graphicFrame>
        <p:nvGraphicFramePr>
          <p:cNvPr id="127" name="Google Shape;127;p20"/>
          <p:cNvGraphicFramePr/>
          <p:nvPr/>
        </p:nvGraphicFramePr>
        <p:xfrm>
          <a:off x="2920425" y="34537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{54F76DF1-9969-4F42-AB82-20F0D15E66F4}</a:tableStyleId>
              </a:tblPr>
              <a:tblGrid>
                <a:gridCol w="745050"/>
                <a:gridCol w="1474725"/>
                <a:gridCol w="1625975"/>
              </a:tblGrid>
              <a:tr h="30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Lower bound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Upper bound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0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€7.245.000,-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€64.224.000,-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0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€14.490.000,-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€128.448.000,-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0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€21.735.000,-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€192.672.000,-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471900" y="1919075"/>
            <a:ext cx="8222100" cy="14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400"/>
              <a:t>Lower bound</a:t>
            </a:r>
            <a:r>
              <a:rPr b="1" lang="nl" sz="1400"/>
              <a:t>: </a:t>
            </a:r>
            <a:r>
              <a:rPr lang="nl" sz="1400"/>
              <a:t>Geen extra vrijstand, slechts de standaardwaarde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 sz="1400"/>
              <a:t>Upper bound</a:t>
            </a:r>
            <a:r>
              <a:rPr b="1" lang="nl" sz="1400"/>
              <a:t>: </a:t>
            </a:r>
            <a:r>
              <a:rPr lang="nl" sz="1400"/>
              <a:t>Maximale extra vrijstand </a:t>
            </a:r>
            <a:r>
              <a:rPr b="1" i="1" lang="nl" sz="1400"/>
              <a:t>x</a:t>
            </a:r>
            <a:r>
              <a:rPr lang="nl" sz="1400"/>
              <a:t> is ongeveer 195 meter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nl" sz="1400"/>
              <a:t>k</a:t>
            </a:r>
            <a:r>
              <a:rPr b="1" lang="nl" sz="1400"/>
              <a:t> * (</a:t>
            </a:r>
            <a:r>
              <a:rPr b="1" lang="nl" sz="1400">
                <a:solidFill>
                  <a:srgbClr val="CC0000"/>
                </a:solidFill>
              </a:rPr>
              <a:t>(0.6 * 285000 * (1 + 0.03*x))</a:t>
            </a:r>
            <a:r>
              <a:rPr b="1" lang="nl" sz="1400"/>
              <a:t> + </a:t>
            </a:r>
            <a:r>
              <a:rPr b="1" lang="nl" sz="1400">
                <a:solidFill>
                  <a:srgbClr val="F6B26B"/>
                </a:solidFill>
              </a:rPr>
              <a:t>(0.25 * 399000 * (1 + 0.04*x))</a:t>
            </a:r>
            <a:r>
              <a:rPr b="1" lang="nl" sz="1400"/>
              <a:t> + </a:t>
            </a:r>
            <a:r>
              <a:rPr b="1" lang="nl" sz="1400">
                <a:solidFill>
                  <a:srgbClr val="C27BA0"/>
                </a:solidFill>
              </a:rPr>
              <a:t>(0.15 * 610000 * (1 + 0.06*x))</a:t>
            </a:r>
            <a:r>
              <a:rPr b="1" lang="nl" sz="1400"/>
              <a:t>)</a:t>
            </a:r>
            <a:endParaRPr b="1" sz="1400"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595" y="3453699"/>
            <a:ext cx="2024230" cy="14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88" y="3453700"/>
            <a:ext cx="2587213" cy="14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Methode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